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2" Type="http://schemas.openxmlformats.org/officeDocument/2006/relationships/hyperlink" Target="https://primafelicitas.com" TargetMode="External"/><Relationship Id="rId3" Type="http://schemas.openxmlformats.org/officeDocument/2006/relationships/hyperlink" Target="https://primafelicitas.com" TargetMode="External"/><Relationship Id="rId4" Type="http://schemas.openxmlformats.org/officeDocument/2006/relationships/hyperlink" Target="https://www.primafelicitas.com/what-we-do/blockchain-consulting/" TargetMode="External"/><Relationship Id="rId5" Type="http://schemas.openxmlformats.org/officeDocument/2006/relationships/hyperlink" Target="https://primafelicitas.com" TargetMode="External"/><Relationship Id="rId6" Type="http://schemas.openxmlformats.org/officeDocument/2006/relationships/hyperlink" Target="https://www.primafelicitas.com/what-we-do/blockchain-consulting/" TargetMode="External"/><Relationship Id="rId1" Type="http://schemas.openxmlformats.org/officeDocument/2006/relationships/image" Target="../media/image-1-1.jpe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.xml"/></Relationships>
</file>

<file path=ppt/slides/_rels/slide2.xml.rels><?xml version="1.0" encoding="UTF-8"?><Relationships xmlns="http://schemas.openxmlformats.org/package/2006/relationships"><Relationship Id="rId2" Type="http://schemas.openxmlformats.org/officeDocument/2006/relationships/hyperlink" Target="https://primafelicitas.com" TargetMode="External"/><Relationship Id="rId3" Type="http://schemas.openxmlformats.org/officeDocument/2006/relationships/hyperlink" Target="https://www.primafelicitas.com/what-we-do/blockchain-consulting/" TargetMode="External"/><Relationship Id="rId4" Type="http://schemas.openxmlformats.org/officeDocument/2006/relationships/hyperlink" Target="https://primafelicitas.com" TargetMode="External"/><Relationship Id="rId5" Type="http://schemas.openxmlformats.org/officeDocument/2006/relationships/hyperlink" Target="https://primafelicitas.com" TargetMode="External"/><Relationship Id="rId6" Type="http://schemas.openxmlformats.org/officeDocument/2006/relationships/hyperlink" Target="https://www.primafelicitas.com/what-we-do/blockchain-consulting/" TargetMode="External"/><Relationship Id="rId1" Type="http://schemas.openxmlformats.org/officeDocument/2006/relationships/image" Target="../media/image-2-1.jpe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2" Type="http://schemas.openxmlformats.org/officeDocument/2006/relationships/hyperlink" Target="https://primafelicitas.com" TargetMode="External"/><Relationship Id="rId3" Type="http://schemas.openxmlformats.org/officeDocument/2006/relationships/hyperlink" Target="https://www.primafelicitas.com/what-we-do/blockchain-consulting/" TargetMode="External"/><Relationship Id="rId4" Type="http://schemas.openxmlformats.org/officeDocument/2006/relationships/hyperlink" Target="https://primafelicitas.com" TargetMode="External"/><Relationship Id="rId5" Type="http://schemas.openxmlformats.org/officeDocument/2006/relationships/hyperlink" Target="https://www.primafelicitas.com/what-we-do/blockchain-consulting/" TargetMode="External"/><Relationship Id="rId1" Type="http://schemas.openxmlformats.org/officeDocument/2006/relationships/image" Target="../media/image-3-1.jpe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2" Type="http://schemas.openxmlformats.org/officeDocument/2006/relationships/hyperlink" Target="https://primafelicitas.com" TargetMode="External"/><Relationship Id="rId3" Type="http://schemas.openxmlformats.org/officeDocument/2006/relationships/hyperlink" Target="https://www.primafelicitas.com/what-we-do/blockchain-consulting/" TargetMode="External"/><Relationship Id="rId4" Type="http://schemas.openxmlformats.org/officeDocument/2006/relationships/hyperlink" Target="https://primafelicitas.com" TargetMode="External"/><Relationship Id="rId5" Type="http://schemas.openxmlformats.org/officeDocument/2006/relationships/hyperlink" Target="https://www.primafelicitas.com/what-we-do/blockchain-consulting/" TargetMode="External"/><Relationship Id="rId1" Type="http://schemas.openxmlformats.org/officeDocument/2006/relationships/image" Target="../media/image-4-1.jpe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2" Type="http://schemas.openxmlformats.org/officeDocument/2006/relationships/hyperlink" Target="https://primafelicitas.com" TargetMode="External"/><Relationship Id="rId3" Type="http://schemas.openxmlformats.org/officeDocument/2006/relationships/hyperlink" Target="https://www.primafelicitas.com/what-we-do/blockchain-consulting/" TargetMode="External"/><Relationship Id="rId4" Type="http://schemas.openxmlformats.org/officeDocument/2006/relationships/hyperlink" Target="https://primafelicitas.com" TargetMode="External"/><Relationship Id="rId5" Type="http://schemas.openxmlformats.org/officeDocument/2006/relationships/hyperlink" Target="https://www.primafelicitas.com/what-we-do/blockchain-consulting/" TargetMode="External"/><Relationship Id="rId1" Type="http://schemas.openxmlformats.org/officeDocument/2006/relationships/image" Target="../media/image-5-1.jpe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2" Type="http://schemas.openxmlformats.org/officeDocument/2006/relationships/hyperlink" Target="https://primafelicitas.com" TargetMode="External"/><Relationship Id="rId3" Type="http://schemas.openxmlformats.org/officeDocument/2006/relationships/hyperlink" Target="https://primafelicitas.com" TargetMode="External"/><Relationship Id="rId4" Type="http://schemas.openxmlformats.org/officeDocument/2006/relationships/hyperlink" Target="https://www.primafelicitas.com/what-we-do/blockchain-consulting/" TargetMode="External"/><Relationship Id="rId5" Type="http://schemas.openxmlformats.org/officeDocument/2006/relationships/hyperlink" Target="https://primafelicitas.com" TargetMode="External"/><Relationship Id="rId6" Type="http://schemas.openxmlformats.org/officeDocument/2006/relationships/hyperlink" Target="https://primafelicitas.com" TargetMode="External"/><Relationship Id="rId7" Type="http://schemas.openxmlformats.org/officeDocument/2006/relationships/hyperlink" Target="https://www.primafelicitas.com/what-we-do/blockchain-consulting/" TargetMode="External"/><Relationship Id="rId1" Type="http://schemas.openxmlformats.org/officeDocument/2006/relationships/image" Target="../media/image-6-1.jpe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F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49440" y="-1005840"/>
            <a:ext cx="3474720" cy="3474720"/>
          </a:xfrm>
          <a:prstGeom prst="ellipse">
            <a:avLst/>
          </a:prstGeom>
          <a:solidFill>
            <a:srgbClr val="2BAE8E">
              <a:alpha val="18000"/>
            </a:srgbClr>
          </a:solidFill>
          <a:ln w="12700">
            <a:solidFill>
              <a:srgbClr val="2BAE8E">
                <a:alpha val="1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498080" y="3108960"/>
            <a:ext cx="2194560" cy="2194560"/>
          </a:xfrm>
          <a:prstGeom prst="ellipse">
            <a:avLst/>
          </a:prstGeom>
          <a:solidFill>
            <a:srgbClr val="4CBB8A">
              <a:alpha val="15000"/>
            </a:srgbClr>
          </a:solidFill>
          <a:ln w="12700">
            <a:solidFill>
              <a:srgbClr val="4CBB8A">
                <a:alpha val="1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269480" y="109728"/>
            <a:ext cx="173736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6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96912" y="137160"/>
            <a:ext cx="1664208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11480" y="1143000"/>
            <a:ext cx="6858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400" kern="0" dirty="0">
                <a:solidFill>
                  <a:srgbClr val="6DD4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TECHNOLOGY ADVISORY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411480" y="1536192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Businesses Work with a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411480" y="2121408"/>
            <a:ext cx="82296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2BAE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Blockchain Consulting Company</a:t>
            </a:r>
            <a:endParaRPr lang="en-US" sz="3800" dirty="0"/>
          </a:p>
        </p:txBody>
      </p:sp>
      <p:sp>
        <p:nvSpPr>
          <p:cNvPr id="10" name="Text 7"/>
          <p:cNvSpPr/>
          <p:nvPr/>
        </p:nvSpPr>
        <p:spPr>
          <a:xfrm>
            <a:off x="411480" y="2980944"/>
            <a:ext cx="6583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Expert guidance for structured, efficient, and future-ready blockchain adoption.</a:t>
            </a:r>
            <a:endParaRPr lang="en-US" sz="1350" dirty="0"/>
          </a:p>
        </p:txBody>
      </p:sp>
      <p:sp>
        <p:nvSpPr>
          <p:cNvPr id="11" name="Shape 8"/>
          <p:cNvSpPr/>
          <p:nvPr/>
        </p:nvSpPr>
        <p:spPr>
          <a:xfrm>
            <a:off x="411480" y="3703320"/>
            <a:ext cx="2423160" cy="438912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12" name="Text 9">
            <a:hlinkClick r:id="rId3" tooltip=""/>
          </p:cNvPr>
          <p:cNvSpPr/>
          <p:nvPr/>
        </p:nvSpPr>
        <p:spPr>
          <a:xfrm>
            <a:off x="411480" y="3703320"/>
            <a:ext cx="2423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Visit Our Website →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2971800" y="3703320"/>
            <a:ext cx="2697480" cy="438912"/>
          </a:xfrm>
          <a:prstGeom prst="rect">
            <a:avLst/>
          </a:prstGeom>
          <a:solidFill>
            <a:srgbClr val="1A3050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14" name="Text 11">
            <a:hlinkClick r:id="rId4" tooltip=""/>
          </p:cNvPr>
          <p:cNvSpPr/>
          <p:nvPr/>
        </p:nvSpPr>
        <p:spPr>
          <a:xfrm>
            <a:off x="2971800" y="3703320"/>
            <a:ext cx="26974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u="sng" dirty="0">
                <a:solidFill>
                  <a:srgbClr val="2BAE8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Blockchain Consulting →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0" y="4873752"/>
            <a:ext cx="9144000" cy="269748"/>
          </a:xfrm>
          <a:prstGeom prst="rect">
            <a:avLst/>
          </a:prstGeom>
          <a:solidFill>
            <a:srgbClr val="0D1F35"/>
          </a:solidFill>
          <a:ln w="12700">
            <a:solidFill>
              <a:srgbClr val="0D1F35"/>
            </a:solidFill>
            <a:prstDash val="solid"/>
          </a:ln>
        </p:spPr>
      </p:sp>
      <p:sp>
        <p:nvSpPr>
          <p:cNvPr id="16" name="Text 13">
            <a:hlinkClick r:id="rId5" tooltip=""/>
          </p:cNvPr>
          <p:cNvSpPr/>
          <p:nvPr/>
        </p:nvSpPr>
        <p:spPr>
          <a:xfrm>
            <a:off x="228600" y="4878324"/>
            <a:ext cx="2560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u="sng" dirty="0">
                <a:solidFill>
                  <a:srgbClr val="6DD4A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primafelicitas.com</a:t>
            </a:r>
            <a:endParaRPr lang="en-US" sz="900" dirty="0"/>
          </a:p>
        </p:txBody>
      </p:sp>
      <p:sp>
        <p:nvSpPr>
          <p:cNvPr id="17" name="Text 14">
            <a:hlinkClick r:id="rId6" tooltip=""/>
          </p:cNvPr>
          <p:cNvSpPr/>
          <p:nvPr/>
        </p:nvSpPr>
        <p:spPr>
          <a:xfrm>
            <a:off x="2926080" y="4878324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u="sng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6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Blockchain Consulting Services →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6217920" y="4878324"/>
            <a:ext cx="2834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 (650) 731-5237  |  hello@primafelicitas.com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24128"/>
          </a:xfrm>
          <a:prstGeom prst="rect">
            <a:avLst/>
          </a:prstGeom>
          <a:solidFill>
            <a:srgbClr val="0D1F35"/>
          </a:solidFill>
          <a:ln w="12700">
            <a:solidFill>
              <a:srgbClr val="0D1F3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" cy="1024128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47472" y="91440"/>
            <a:ext cx="676656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 Blockchain Consulting Company?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269480" y="109728"/>
            <a:ext cx="173736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6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96912" y="137160"/>
            <a:ext cx="1664208" cy="438912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274320" y="1170432"/>
            <a:ext cx="73152" cy="868680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1170432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AE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&amp; Technical Guidance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457200" y="1508760"/>
            <a:ext cx="4023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Blockchain Consulting Company provides strategic and technical guidance to businesses wanting to adopt blockchain in a structured and efficient way.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274320" y="2487168"/>
            <a:ext cx="73152" cy="868680"/>
          </a:xfrm>
          <a:prstGeom prst="rect">
            <a:avLst/>
          </a:prstGeom>
          <a:solidFill>
            <a:srgbClr val="4CBB8A"/>
          </a:solidFill>
          <a:ln w="12700">
            <a:solidFill>
              <a:srgbClr val="4CBB8A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2487168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AE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Expert-Led Analysis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457200" y="2825496"/>
            <a:ext cx="4023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Specialists assess the organization's goals, infrastructure, and challenges before recommending the right blockchain solutions — ensuring long-term alignment.</a:t>
            </a:r>
            <a:endParaRPr lang="en-US" sz="1200" dirty="0"/>
          </a:p>
        </p:txBody>
      </p:sp>
      <p:sp>
        <p:nvSpPr>
          <p:cNvPr id="13" name="Text 10">
            <a:hlinkClick r:id="rId3" tooltip=""/>
          </p:cNvPr>
          <p:cNvSpPr/>
          <p:nvPr/>
        </p:nvSpPr>
        <p:spPr>
          <a:xfrm>
            <a:off x="457200" y="3840480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u="sng" dirty="0">
                <a:solidFill>
                  <a:srgbClr val="2BAE8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 more: primafelicitas.com/blockchain-consulting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4800600" y="1170432"/>
            <a:ext cx="4069080" cy="3383280"/>
          </a:xfrm>
          <a:prstGeom prst="rect">
            <a:avLst/>
          </a:prstGeom>
          <a:solidFill>
            <a:srgbClr val="0D1F35"/>
          </a:solidFill>
          <a:ln w="12700">
            <a:solidFill>
              <a:srgbClr val="0D1F35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4800600" y="1170432"/>
            <a:ext cx="109728" cy="3383280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010912" y="1316736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300" kern="0" dirty="0">
                <a:solidFill>
                  <a:srgbClr val="6DD4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OUTCOMES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5010912" y="1737360"/>
            <a:ext cx="182880" cy="182880"/>
          </a:xfrm>
          <a:prstGeom prst="ellipse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5285232" y="1709928"/>
            <a:ext cx="340156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Aligns blockchain with operational needs</a:t>
            </a:r>
            <a:endParaRPr lang="en-US" sz="1150" dirty="0"/>
          </a:p>
        </p:txBody>
      </p:sp>
      <p:sp>
        <p:nvSpPr>
          <p:cNvPr id="19" name="Shape 16"/>
          <p:cNvSpPr/>
          <p:nvPr/>
        </p:nvSpPr>
        <p:spPr>
          <a:xfrm>
            <a:off x="5010912" y="2231136"/>
            <a:ext cx="182880" cy="182880"/>
          </a:xfrm>
          <a:prstGeom prst="ellipse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5285232" y="2203704"/>
            <a:ext cx="340156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Reduces unnecessary investment risk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5010912" y="2724912"/>
            <a:ext cx="182880" cy="182880"/>
          </a:xfrm>
          <a:prstGeom prst="ellipse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285232" y="2697480"/>
            <a:ext cx="340156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Increases implementation success rate</a:t>
            </a:r>
            <a:endParaRPr lang="en-US" sz="1150" dirty="0"/>
          </a:p>
        </p:txBody>
      </p:sp>
      <p:sp>
        <p:nvSpPr>
          <p:cNvPr id="23" name="Shape 20"/>
          <p:cNvSpPr/>
          <p:nvPr/>
        </p:nvSpPr>
        <p:spPr>
          <a:xfrm>
            <a:off x="5010912" y="3218688"/>
            <a:ext cx="182880" cy="182880"/>
          </a:xfrm>
          <a:prstGeom prst="ellipse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285232" y="3191256"/>
            <a:ext cx="340156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Ensures long-term strategic fit</a:t>
            </a:r>
            <a:endParaRPr lang="en-US" sz="1150" dirty="0"/>
          </a:p>
        </p:txBody>
      </p:sp>
      <p:sp>
        <p:nvSpPr>
          <p:cNvPr id="25" name="Shape 22"/>
          <p:cNvSpPr/>
          <p:nvPr/>
        </p:nvSpPr>
        <p:spPr>
          <a:xfrm>
            <a:off x="5010912" y="3712464"/>
            <a:ext cx="182880" cy="182880"/>
          </a:xfrm>
          <a:prstGeom prst="ellipse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285232" y="3685032"/>
            <a:ext cx="340156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Prevents costly technology mismatch</a:t>
            </a:r>
            <a:endParaRPr lang="en-US" sz="1150" dirty="0"/>
          </a:p>
        </p:txBody>
      </p:sp>
      <p:sp>
        <p:nvSpPr>
          <p:cNvPr id="27" name="Text 24">
            <a:hlinkClick r:id="rId4" tooltip=""/>
          </p:cNvPr>
          <p:cNvSpPr/>
          <p:nvPr/>
        </p:nvSpPr>
        <p:spPr>
          <a:xfrm>
            <a:off x="5010912" y="4279392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u="sng" dirty="0">
                <a:solidFill>
                  <a:srgbClr val="6DD4A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primafelicitas.com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0" y="4873752"/>
            <a:ext cx="9144000" cy="269748"/>
          </a:xfrm>
          <a:prstGeom prst="rect">
            <a:avLst/>
          </a:prstGeom>
          <a:solidFill>
            <a:srgbClr val="0D1F35"/>
          </a:solidFill>
          <a:ln w="12700">
            <a:solidFill>
              <a:srgbClr val="0D1F35"/>
            </a:solidFill>
            <a:prstDash val="solid"/>
          </a:ln>
        </p:spPr>
      </p:sp>
      <p:sp>
        <p:nvSpPr>
          <p:cNvPr id="29" name="Text 26">
            <a:hlinkClick r:id="rId5" tooltip=""/>
          </p:cNvPr>
          <p:cNvSpPr/>
          <p:nvPr/>
        </p:nvSpPr>
        <p:spPr>
          <a:xfrm>
            <a:off x="228600" y="4878324"/>
            <a:ext cx="2560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u="sng" dirty="0">
                <a:solidFill>
                  <a:srgbClr val="6DD4A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primafelicitas.com</a:t>
            </a:r>
            <a:endParaRPr lang="en-US" sz="900" dirty="0"/>
          </a:p>
        </p:txBody>
      </p:sp>
      <p:sp>
        <p:nvSpPr>
          <p:cNvPr id="30" name="Text 27">
            <a:hlinkClick r:id="rId6" tooltip=""/>
          </p:cNvPr>
          <p:cNvSpPr/>
          <p:nvPr/>
        </p:nvSpPr>
        <p:spPr>
          <a:xfrm>
            <a:off x="2926080" y="4878324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u="sng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6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Blockchain Consulting Services →</a:t>
            </a:r>
            <a:endParaRPr lang="en-US" sz="900" dirty="0"/>
          </a:p>
        </p:txBody>
      </p:sp>
      <p:sp>
        <p:nvSpPr>
          <p:cNvPr id="31" name="Text 28"/>
          <p:cNvSpPr/>
          <p:nvPr/>
        </p:nvSpPr>
        <p:spPr>
          <a:xfrm>
            <a:off x="6217920" y="4878324"/>
            <a:ext cx="2834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 (650) 731-5237  |  hello@primafelicitas.com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24128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" cy="1024128"/>
          </a:xfrm>
          <a:prstGeom prst="rect">
            <a:avLst/>
          </a:prstGeom>
          <a:solidFill>
            <a:srgbClr val="0D1F35"/>
          </a:solidFill>
          <a:ln w="12700">
            <a:solidFill>
              <a:srgbClr val="0D1F3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47472" y="91440"/>
            <a:ext cx="676656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Advantages of Blockchain Strategy Consultants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7269480" y="109728"/>
            <a:ext cx="173736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6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96912" y="137160"/>
            <a:ext cx="1664208" cy="438912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256032" y="1152144"/>
            <a:ext cx="4224528" cy="1554480"/>
          </a:xfrm>
          <a:prstGeom prst="rect">
            <a:avLst/>
          </a:prstGeom>
          <a:solidFill>
            <a:srgbClr val="F4F8F5"/>
          </a:solidFill>
          <a:ln w="12700">
            <a:solidFill>
              <a:srgbClr val="D8E8E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256032" y="1152144"/>
            <a:ext cx="91440" cy="1554480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38912" y="118872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Feasibility &amp; Use Case Evaluation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38912" y="1572768"/>
            <a:ext cx="3931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Consultants analyze workflows and pinpoint where blockchain delivers real value — record-keeping, identity, or secure transactions.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718304" y="1152144"/>
            <a:ext cx="4224528" cy="1554480"/>
          </a:xfrm>
          <a:prstGeom prst="rect">
            <a:avLst/>
          </a:prstGeom>
          <a:solidFill>
            <a:srgbClr val="F4F8F5"/>
          </a:solidFill>
          <a:ln w="12700">
            <a:solidFill>
              <a:srgbClr val="D8E8E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718304" y="1152144"/>
            <a:ext cx="91440" cy="1554480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901184" y="118872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&amp; Platform Guidance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901184" y="1572768"/>
            <a:ext cx="3931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 multiple platforms across scalability, speed, and security to select the most suitable option for your needs.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256032" y="2834640"/>
            <a:ext cx="2816352" cy="1664208"/>
          </a:xfrm>
          <a:prstGeom prst="rect">
            <a:avLst/>
          </a:prstGeom>
          <a:solidFill>
            <a:srgbClr val="0D1F35"/>
          </a:solidFill>
          <a:ln w="12700">
            <a:solidFill>
              <a:srgbClr val="0D1F35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256032" y="2834640"/>
            <a:ext cx="91440" cy="1664208"/>
          </a:xfrm>
          <a:prstGeom prst="rect">
            <a:avLst/>
          </a:prstGeom>
          <a:solidFill>
            <a:srgbClr val="4CBB8A"/>
          </a:solidFill>
          <a:ln w="12700">
            <a:solidFill>
              <a:srgbClr val="4CBB8A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38912" y="2871216"/>
            <a:ext cx="25420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D4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Blockchain Architecture Planning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438912" y="3273552"/>
            <a:ext cx="2542032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Well-designed infrastructure keeps systems secure, efficient, and scalable as your organization grows.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3236976" y="2834640"/>
            <a:ext cx="2816352" cy="1664208"/>
          </a:xfrm>
          <a:prstGeom prst="rect">
            <a:avLst/>
          </a:prstGeom>
          <a:solidFill>
            <a:srgbClr val="0D1F35"/>
          </a:solidFill>
          <a:ln w="12700">
            <a:solidFill>
              <a:srgbClr val="0D1F35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3236976" y="2834640"/>
            <a:ext cx="91440" cy="1664208"/>
          </a:xfrm>
          <a:prstGeom prst="rect">
            <a:avLst/>
          </a:prstGeom>
          <a:solidFill>
            <a:srgbClr val="4CBB8A"/>
          </a:solidFill>
          <a:ln w="12700">
            <a:solidFill>
              <a:srgbClr val="4CBB8A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3419856" y="2871216"/>
            <a:ext cx="25420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D4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Economy &amp; Web3 Strategy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3419856" y="3273552"/>
            <a:ext cx="2542032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token or DeFi projects, consultants analyze economic models to ensure long-term stability and value.</a:t>
            </a:r>
            <a:endParaRPr lang="en-US" sz="1050" dirty="0"/>
          </a:p>
        </p:txBody>
      </p:sp>
      <p:sp>
        <p:nvSpPr>
          <p:cNvPr id="23" name="Shape 20"/>
          <p:cNvSpPr/>
          <p:nvPr/>
        </p:nvSpPr>
        <p:spPr>
          <a:xfrm>
            <a:off x="6217920" y="2834640"/>
            <a:ext cx="2816352" cy="1664208"/>
          </a:xfrm>
          <a:prstGeom prst="rect">
            <a:avLst/>
          </a:prstGeom>
          <a:solidFill>
            <a:srgbClr val="0D1F35"/>
          </a:solidFill>
          <a:ln w="12700">
            <a:solidFill>
              <a:srgbClr val="0D1F35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6217920" y="2834640"/>
            <a:ext cx="91440" cy="1664208"/>
          </a:xfrm>
          <a:prstGeom prst="rect">
            <a:avLst/>
          </a:prstGeom>
          <a:solidFill>
            <a:srgbClr val="4CBB8A"/>
          </a:solidFill>
          <a:ln w="12700">
            <a:solidFill>
              <a:srgbClr val="4CBB8A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6400800" y="2871216"/>
            <a:ext cx="25420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D4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&amp; Risk Assessment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6400800" y="3273552"/>
            <a:ext cx="2542032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Navigate regulatory requirements and build adoption strategies that reduce risk across all markets.</a:t>
            </a:r>
            <a:endParaRPr lang="en-US" sz="1050" dirty="0"/>
          </a:p>
        </p:txBody>
      </p:sp>
      <p:sp>
        <p:nvSpPr>
          <p:cNvPr id="27" name="Text 24">
            <a:hlinkClick r:id="rId3" tooltip=""/>
          </p:cNvPr>
          <p:cNvSpPr/>
          <p:nvPr/>
        </p:nvSpPr>
        <p:spPr>
          <a:xfrm>
            <a:off x="256032" y="4617720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u="sng" dirty="0">
                <a:solidFill>
                  <a:srgbClr val="2BAE8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Explore our services → primafelicitas.com/blockchain-consulting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0" y="4873752"/>
            <a:ext cx="9144000" cy="269748"/>
          </a:xfrm>
          <a:prstGeom prst="rect">
            <a:avLst/>
          </a:prstGeom>
          <a:solidFill>
            <a:srgbClr val="0D1F35"/>
          </a:solidFill>
          <a:ln w="12700">
            <a:solidFill>
              <a:srgbClr val="0D1F35"/>
            </a:solidFill>
            <a:prstDash val="solid"/>
          </a:ln>
        </p:spPr>
      </p:sp>
      <p:sp>
        <p:nvSpPr>
          <p:cNvPr id="29" name="Text 26">
            <a:hlinkClick r:id="rId4" tooltip=""/>
          </p:cNvPr>
          <p:cNvSpPr/>
          <p:nvPr/>
        </p:nvSpPr>
        <p:spPr>
          <a:xfrm>
            <a:off x="228600" y="4878324"/>
            <a:ext cx="2560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u="sng" dirty="0">
                <a:solidFill>
                  <a:srgbClr val="6DD4A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primafelicitas.com</a:t>
            </a:r>
            <a:endParaRPr lang="en-US" sz="900" dirty="0"/>
          </a:p>
        </p:txBody>
      </p:sp>
      <p:sp>
        <p:nvSpPr>
          <p:cNvPr id="30" name="Text 27">
            <a:hlinkClick r:id="rId5" tooltip=""/>
          </p:cNvPr>
          <p:cNvSpPr/>
          <p:nvPr/>
        </p:nvSpPr>
        <p:spPr>
          <a:xfrm>
            <a:off x="2926080" y="4878324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u="sng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Blockchain Consulting Services →</a:t>
            </a:r>
            <a:endParaRPr lang="en-US" sz="900" dirty="0"/>
          </a:p>
        </p:txBody>
      </p:sp>
      <p:sp>
        <p:nvSpPr>
          <p:cNvPr id="31" name="Text 28"/>
          <p:cNvSpPr/>
          <p:nvPr/>
        </p:nvSpPr>
        <p:spPr>
          <a:xfrm>
            <a:off x="6217920" y="4878324"/>
            <a:ext cx="2834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 (650) 731-5237  |  hello@primafelicitas.com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337560" cy="5143500"/>
          </a:xfrm>
          <a:prstGeom prst="rect">
            <a:avLst/>
          </a:prstGeom>
          <a:solidFill>
            <a:srgbClr val="0D1F35"/>
          </a:solidFill>
          <a:ln w="12700">
            <a:solidFill>
              <a:srgbClr val="0D1F3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" y="137160"/>
            <a:ext cx="182880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5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164592"/>
            <a:ext cx="1792224" cy="44805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56032" y="822960"/>
            <a:ext cx="292608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</a:t>
            </a:r>
            <a:endParaRPr lang="en-US" sz="26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BLOCKCHAIN</a:t>
            </a:r>
            <a:endParaRPr lang="en-US" sz="26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CONSULTING</a:t>
            </a:r>
            <a:endParaRPr lang="en-US" sz="26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</a:t>
            </a:r>
            <a:endParaRPr lang="en-US" sz="2600" dirty="0"/>
          </a:p>
        </p:txBody>
      </p:sp>
      <p:sp>
        <p:nvSpPr>
          <p:cNvPr id="7" name="Text 4"/>
          <p:cNvSpPr/>
          <p:nvPr/>
        </p:nvSpPr>
        <p:spPr>
          <a:xfrm>
            <a:off x="256032" y="3337560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Combining strategic advisory with technical implementation — guiding organizations through the entire blockchain journey.</a:t>
            </a:r>
            <a:endParaRPr lang="en-US" sz="1100" dirty="0"/>
          </a:p>
        </p:txBody>
      </p:sp>
      <p:sp>
        <p:nvSpPr>
          <p:cNvPr id="8" name="Text 5">
            <a:hlinkClick r:id="rId3" tooltip=""/>
          </p:cNvPr>
          <p:cNvSpPr/>
          <p:nvPr/>
        </p:nvSpPr>
        <p:spPr>
          <a:xfrm>
            <a:off x="256032" y="4343400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u="sng" dirty="0">
                <a:solidFill>
                  <a:srgbClr val="6DD4A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primafelicitas.com/blockchain-consulting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3520440" y="201168"/>
            <a:ext cx="53949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8E0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3520440" y="201168"/>
            <a:ext cx="566928" cy="1097280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520440" y="201168"/>
            <a:ext cx="566928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01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4187952" y="2743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&amp; Development Planning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4187952" y="621792"/>
            <a:ext cx="4572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 business objectives and recommend blockchain solutions that improve operational efficiency with clear purpose.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3520440" y="1371600"/>
            <a:ext cx="53949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8E0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3520440" y="1371600"/>
            <a:ext cx="566928" cy="1097280"/>
          </a:xfrm>
          <a:prstGeom prst="rect">
            <a:avLst/>
          </a:prstGeom>
          <a:solidFill>
            <a:srgbClr val="4CBB8A"/>
          </a:solidFill>
          <a:ln w="12700">
            <a:solidFill>
              <a:srgbClr val="4CBB8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3520440" y="1371600"/>
            <a:ext cx="566928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02</a:t>
            </a:r>
            <a:endParaRPr lang="en-US" sz="2000" dirty="0"/>
          </a:p>
        </p:txBody>
      </p:sp>
      <p:sp>
        <p:nvSpPr>
          <p:cNvPr id="17" name="Text 14"/>
          <p:cNvSpPr/>
          <p:nvPr/>
        </p:nvSpPr>
        <p:spPr>
          <a:xfrm>
            <a:off x="4187952" y="1444752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Contract &amp; Digital Asset Infrastructure</a:t>
            </a:r>
            <a:endParaRPr lang="en-US" sz="1250" dirty="0"/>
          </a:p>
        </p:txBody>
      </p:sp>
      <p:sp>
        <p:nvSpPr>
          <p:cNvPr id="18" name="Text 15"/>
          <p:cNvSpPr/>
          <p:nvPr/>
        </p:nvSpPr>
        <p:spPr>
          <a:xfrm>
            <a:off x="4187952" y="1792224"/>
            <a:ext cx="4572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secure smart contracts, digital wallets, and blockchain-based payment systems for decentralized apps.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3520440" y="2542032"/>
            <a:ext cx="53949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8E0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3520440" y="2542032"/>
            <a:ext cx="566928" cy="1097280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3520440" y="2542032"/>
            <a:ext cx="566928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03</a:t>
            </a:r>
            <a:endParaRPr lang="en-US" sz="2000" dirty="0"/>
          </a:p>
        </p:txBody>
      </p:sp>
      <p:sp>
        <p:nvSpPr>
          <p:cNvPr id="22" name="Text 19"/>
          <p:cNvSpPr/>
          <p:nvPr/>
        </p:nvSpPr>
        <p:spPr>
          <a:xfrm>
            <a:off x="4187952" y="2615184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with Existing Systems</a:t>
            </a:r>
            <a:endParaRPr lang="en-US" sz="1250" dirty="0"/>
          </a:p>
        </p:txBody>
      </p:sp>
      <p:sp>
        <p:nvSpPr>
          <p:cNvPr id="23" name="Text 20"/>
          <p:cNvSpPr/>
          <p:nvPr/>
        </p:nvSpPr>
        <p:spPr>
          <a:xfrm>
            <a:off x="4187952" y="2962656"/>
            <a:ext cx="4572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Seamlessly connect decentralized solutions with legacy software and databases while maintaining stability.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3520440" y="3712464"/>
            <a:ext cx="53949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8E0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3520440" y="3712464"/>
            <a:ext cx="566928" cy="1097280"/>
          </a:xfrm>
          <a:prstGeom prst="rect">
            <a:avLst/>
          </a:prstGeom>
          <a:solidFill>
            <a:srgbClr val="4CBB8A"/>
          </a:solidFill>
          <a:ln w="12700">
            <a:solidFill>
              <a:srgbClr val="4CBB8A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3520440" y="3712464"/>
            <a:ext cx="566928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04</a:t>
            </a:r>
            <a:endParaRPr lang="en-US" sz="2000" dirty="0"/>
          </a:p>
        </p:txBody>
      </p:sp>
      <p:sp>
        <p:nvSpPr>
          <p:cNvPr id="27" name="Text 24"/>
          <p:cNvSpPr/>
          <p:nvPr/>
        </p:nvSpPr>
        <p:spPr>
          <a:xfrm>
            <a:off x="4187952" y="3785616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Compliance &amp; Governance</a:t>
            </a:r>
            <a:endParaRPr lang="en-US" sz="1250" dirty="0"/>
          </a:p>
        </p:txBody>
      </p:sp>
      <p:sp>
        <p:nvSpPr>
          <p:cNvPr id="28" name="Text 25"/>
          <p:cNvSpPr/>
          <p:nvPr/>
        </p:nvSpPr>
        <p:spPr>
          <a:xfrm>
            <a:off x="4187952" y="4133088"/>
            <a:ext cx="45720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requirements related to data protection, financial regulations, and identity verification.</a:t>
            </a:r>
            <a:endParaRPr lang="en-US" sz="1050" dirty="0"/>
          </a:p>
        </p:txBody>
      </p:sp>
      <p:sp>
        <p:nvSpPr>
          <p:cNvPr id="29" name="Shape 26"/>
          <p:cNvSpPr/>
          <p:nvPr/>
        </p:nvSpPr>
        <p:spPr>
          <a:xfrm>
            <a:off x="0" y="4873752"/>
            <a:ext cx="9144000" cy="269748"/>
          </a:xfrm>
          <a:prstGeom prst="rect">
            <a:avLst/>
          </a:prstGeom>
          <a:solidFill>
            <a:srgbClr val="0D1F35"/>
          </a:solidFill>
          <a:ln w="12700">
            <a:solidFill>
              <a:srgbClr val="0D1F35"/>
            </a:solidFill>
            <a:prstDash val="solid"/>
          </a:ln>
        </p:spPr>
      </p:sp>
      <p:sp>
        <p:nvSpPr>
          <p:cNvPr id="30" name="Text 27">
            <a:hlinkClick r:id="rId4" tooltip=""/>
          </p:cNvPr>
          <p:cNvSpPr/>
          <p:nvPr/>
        </p:nvSpPr>
        <p:spPr>
          <a:xfrm>
            <a:off x="228600" y="4878324"/>
            <a:ext cx="2560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u="sng" dirty="0">
                <a:solidFill>
                  <a:srgbClr val="6DD4A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primafelicitas.com</a:t>
            </a:r>
            <a:endParaRPr lang="en-US" sz="900" dirty="0"/>
          </a:p>
        </p:txBody>
      </p:sp>
      <p:sp>
        <p:nvSpPr>
          <p:cNvPr id="31" name="Text 28">
            <a:hlinkClick r:id="rId5" tooltip=""/>
          </p:cNvPr>
          <p:cNvSpPr/>
          <p:nvPr/>
        </p:nvSpPr>
        <p:spPr>
          <a:xfrm>
            <a:off x="2926080" y="4878324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u="sng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Blockchain Consulting Services →</a:t>
            </a:r>
            <a:endParaRPr lang="en-US" sz="900" dirty="0"/>
          </a:p>
        </p:txBody>
      </p:sp>
      <p:sp>
        <p:nvSpPr>
          <p:cNvPr id="32" name="Text 29"/>
          <p:cNvSpPr/>
          <p:nvPr/>
        </p:nvSpPr>
        <p:spPr>
          <a:xfrm>
            <a:off x="6217920" y="4878324"/>
            <a:ext cx="2834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 (650) 731-5237  |  hello@primafelicitas.com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24128"/>
          </a:xfrm>
          <a:prstGeom prst="rect">
            <a:avLst/>
          </a:prstGeom>
          <a:solidFill>
            <a:srgbClr val="0D1F35"/>
          </a:solidFill>
          <a:ln w="12700">
            <a:solidFill>
              <a:srgbClr val="0D1F3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" cy="1024128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47472" y="91440"/>
            <a:ext cx="676656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Choosing the Right Blockchain Consulting Company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7269480" y="109728"/>
            <a:ext cx="173736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6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96912" y="137160"/>
            <a:ext cx="1664208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47472" y="1097280"/>
            <a:ext cx="8229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BAE8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considerations when evaluating a consulting partner: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56032" y="1517904"/>
            <a:ext cx="4224528" cy="969264"/>
          </a:xfrm>
          <a:prstGeom prst="rect">
            <a:avLst/>
          </a:prstGeom>
          <a:solidFill>
            <a:srgbClr val="F4F8F5"/>
          </a:solidFill>
          <a:ln w="12700">
            <a:solidFill>
              <a:srgbClr val="D8E8E0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256032" y="1517904"/>
            <a:ext cx="91440" cy="969264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38912" y="1581912"/>
            <a:ext cx="3931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Proven Experience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38912" y="1901952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record in blockchain technology across multiple projects and industries.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4718304" y="1517904"/>
            <a:ext cx="4224528" cy="969264"/>
          </a:xfrm>
          <a:prstGeom prst="rect">
            <a:avLst/>
          </a:prstGeom>
          <a:solidFill>
            <a:srgbClr val="F4F8F5"/>
          </a:solidFill>
          <a:ln w="12700">
            <a:solidFill>
              <a:srgbClr val="D8E8E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718304" y="1517904"/>
            <a:ext cx="91440" cy="969264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901184" y="1581912"/>
            <a:ext cx="3931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Use Case Knowledge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4901184" y="1901952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understanding of sector-specific use cases and their unique requirements.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256032" y="2578608"/>
            <a:ext cx="4224528" cy="969264"/>
          </a:xfrm>
          <a:prstGeom prst="rect">
            <a:avLst/>
          </a:prstGeom>
          <a:solidFill>
            <a:srgbClr val="EAF5EE"/>
          </a:solidFill>
          <a:ln w="12700">
            <a:solidFill>
              <a:srgbClr val="D8E8E0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256032" y="2578608"/>
            <a:ext cx="91440" cy="969264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38912" y="2642616"/>
            <a:ext cx="3931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Consulting Depth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438912" y="2962656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Capabilities beyond technical development — covering business strategy and roadmapping.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4718304" y="2578608"/>
            <a:ext cx="4224528" cy="969264"/>
          </a:xfrm>
          <a:prstGeom prst="rect">
            <a:avLst/>
          </a:prstGeom>
          <a:solidFill>
            <a:srgbClr val="EAF5EE"/>
          </a:solidFill>
          <a:ln w="12700">
            <a:solidFill>
              <a:srgbClr val="D8E8E0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4718304" y="2578608"/>
            <a:ext cx="91440" cy="969264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901184" y="2642616"/>
            <a:ext cx="3931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Scalable Architecture Design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4901184" y="2962656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Ability to design secure, enterprise-grade blockchain architecture built for growth.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256032" y="3639312"/>
            <a:ext cx="4224528" cy="969264"/>
          </a:xfrm>
          <a:prstGeom prst="rect">
            <a:avLst/>
          </a:prstGeom>
          <a:solidFill>
            <a:srgbClr val="F4F8F5"/>
          </a:solidFill>
          <a:ln w="12700">
            <a:solidFill>
              <a:srgbClr val="D8E8E0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256032" y="3639312"/>
            <a:ext cx="91440" cy="969264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438912" y="3703320"/>
            <a:ext cx="3931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Transparent Collaboration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438912" y="402336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communication that keeps your internal teams aligned throughout the journey.</a:t>
            </a:r>
            <a:endParaRPr lang="en-US" sz="1050" dirty="0"/>
          </a:p>
        </p:txBody>
      </p:sp>
      <p:sp>
        <p:nvSpPr>
          <p:cNvPr id="28" name="Shape 25"/>
          <p:cNvSpPr/>
          <p:nvPr/>
        </p:nvSpPr>
        <p:spPr>
          <a:xfrm>
            <a:off x="4718304" y="3639312"/>
            <a:ext cx="4224528" cy="969264"/>
          </a:xfrm>
          <a:prstGeom prst="rect">
            <a:avLst/>
          </a:prstGeom>
          <a:solidFill>
            <a:srgbClr val="F4F8F5"/>
          </a:solidFill>
          <a:ln w="12700">
            <a:solidFill>
              <a:srgbClr val="D8E8E0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4718304" y="3639312"/>
            <a:ext cx="91440" cy="969264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4901184" y="3703320"/>
            <a:ext cx="3931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Demonstrated Success</a:t>
            </a:r>
            <a:endParaRPr lang="en-US" sz="1200" dirty="0"/>
          </a:p>
        </p:txBody>
      </p:sp>
      <p:sp>
        <p:nvSpPr>
          <p:cNvPr id="31" name="Text 28"/>
          <p:cNvSpPr/>
          <p:nvPr/>
        </p:nvSpPr>
        <p:spPr>
          <a:xfrm>
            <a:off x="4901184" y="402336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Proven implementations with measurable outcomes in previous blockchain projects.</a:t>
            </a:r>
            <a:endParaRPr lang="en-US" sz="1050" dirty="0"/>
          </a:p>
        </p:txBody>
      </p:sp>
      <p:sp>
        <p:nvSpPr>
          <p:cNvPr id="32" name="Text 29">
            <a:hlinkClick r:id="rId3" tooltip=""/>
          </p:cNvPr>
          <p:cNvSpPr/>
          <p:nvPr/>
        </p:nvSpPr>
        <p:spPr>
          <a:xfrm>
            <a:off x="5669280" y="4617720"/>
            <a:ext cx="3291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50" u="sng" dirty="0">
                <a:solidFill>
                  <a:srgbClr val="2BAE8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primafelicitas.com/blockchain-consulting</a:t>
            </a:r>
            <a:endParaRPr lang="en-US" sz="950" dirty="0"/>
          </a:p>
        </p:txBody>
      </p:sp>
      <p:sp>
        <p:nvSpPr>
          <p:cNvPr id="33" name="Shape 30"/>
          <p:cNvSpPr/>
          <p:nvPr/>
        </p:nvSpPr>
        <p:spPr>
          <a:xfrm>
            <a:off x="0" y="4873752"/>
            <a:ext cx="9144000" cy="269748"/>
          </a:xfrm>
          <a:prstGeom prst="rect">
            <a:avLst/>
          </a:prstGeom>
          <a:solidFill>
            <a:srgbClr val="0D1F35"/>
          </a:solidFill>
          <a:ln w="12700">
            <a:solidFill>
              <a:srgbClr val="0D1F35"/>
            </a:solidFill>
            <a:prstDash val="solid"/>
          </a:ln>
        </p:spPr>
      </p:sp>
      <p:sp>
        <p:nvSpPr>
          <p:cNvPr id="34" name="Text 31">
            <a:hlinkClick r:id="rId4" tooltip=""/>
          </p:cNvPr>
          <p:cNvSpPr/>
          <p:nvPr/>
        </p:nvSpPr>
        <p:spPr>
          <a:xfrm>
            <a:off x="228600" y="4878324"/>
            <a:ext cx="2560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u="sng" dirty="0">
                <a:solidFill>
                  <a:srgbClr val="6DD4A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primafelicitas.com</a:t>
            </a:r>
            <a:endParaRPr lang="en-US" sz="900" dirty="0"/>
          </a:p>
        </p:txBody>
      </p:sp>
      <p:sp>
        <p:nvSpPr>
          <p:cNvPr id="35" name="Text 32">
            <a:hlinkClick r:id="rId5" tooltip=""/>
          </p:cNvPr>
          <p:cNvSpPr/>
          <p:nvPr/>
        </p:nvSpPr>
        <p:spPr>
          <a:xfrm>
            <a:off x="2926080" y="4878324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u="sng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Blockchain Consulting Services →</a:t>
            </a:r>
            <a:endParaRPr lang="en-US" sz="900" dirty="0"/>
          </a:p>
        </p:txBody>
      </p:sp>
      <p:sp>
        <p:nvSpPr>
          <p:cNvPr id="36" name="Text 33"/>
          <p:cNvSpPr/>
          <p:nvPr/>
        </p:nvSpPr>
        <p:spPr>
          <a:xfrm>
            <a:off x="6217920" y="4878324"/>
            <a:ext cx="2834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 (650) 731-5237  |  hello@primafelicitas.com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F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097280" y="-1097280"/>
            <a:ext cx="4572000" cy="4572000"/>
          </a:xfrm>
          <a:prstGeom prst="ellipse">
            <a:avLst/>
          </a:prstGeom>
          <a:solidFill>
            <a:srgbClr val="2BAE8E">
              <a:alpha val="17000"/>
            </a:srgbClr>
          </a:solidFill>
          <a:ln w="12700">
            <a:solidFill>
              <a:srgbClr val="2BAE8E">
                <a:alpha val="17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3200400"/>
            <a:ext cx="2926080" cy="2926080"/>
          </a:xfrm>
          <a:prstGeom prst="ellipse">
            <a:avLst/>
          </a:prstGeom>
          <a:solidFill>
            <a:srgbClr val="4CBB8A">
              <a:alpha val="13000"/>
            </a:srgbClr>
          </a:solidFill>
          <a:ln w="12700">
            <a:solidFill>
              <a:srgbClr val="4CBB8A">
                <a:alpha val="13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269480" y="109728"/>
            <a:ext cx="1737360" cy="502920"/>
          </a:xfrm>
          <a:prstGeom prst="roundRect">
            <a:avLst>
              <a:gd name="adj" fmla="val 10909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6" name="Image 0" descr="preencoded.png">
            <a:hlinkClick r:id="rId2" tooltip="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96912" y="137160"/>
            <a:ext cx="1664208" cy="4389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11480" y="841248"/>
            <a:ext cx="7315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400" kern="0" dirty="0">
                <a:solidFill>
                  <a:srgbClr val="6DD4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GET STARTED?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411480" y="1234440"/>
            <a:ext cx="6858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with a Blockchain</a:t>
            </a:r>
            <a:endParaRPr lang="en-US" sz="33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Consulting Company You Can Trust</a:t>
            </a:r>
            <a:endParaRPr lang="en-US" sz="3300" dirty="0"/>
          </a:p>
        </p:txBody>
      </p:sp>
      <p:sp>
        <p:nvSpPr>
          <p:cNvPr id="9" name="Text 6"/>
          <p:cNvSpPr/>
          <p:nvPr/>
        </p:nvSpPr>
        <p:spPr>
          <a:xfrm>
            <a:off x="411480" y="2697480"/>
            <a:ext cx="5943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reliable consulting partner aligns blockchain strategies with your operations and long-term digital transformation goals.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11480" y="3401568"/>
            <a:ext cx="2423160" cy="457200"/>
          </a:xfrm>
          <a:prstGeom prst="rect">
            <a:avLst/>
          </a:prstGeom>
          <a:solidFill>
            <a:srgbClr val="2BAE8E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11" name="Text 8">
            <a:hlinkClick r:id="rId3" tooltip=""/>
          </p:cNvPr>
          <p:cNvSpPr/>
          <p:nvPr/>
        </p:nvSpPr>
        <p:spPr>
          <a:xfrm>
            <a:off x="411480" y="3401568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Visit Our Website →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2999232" y="3401568"/>
            <a:ext cx="2697480" cy="457200"/>
          </a:xfrm>
          <a:prstGeom prst="rect">
            <a:avLst/>
          </a:prstGeom>
          <a:solidFill>
            <a:srgbClr val="0D1F35"/>
          </a:solidFill>
          <a:ln w="12700">
            <a:solidFill>
              <a:srgbClr val="2BAE8E"/>
            </a:solidFill>
            <a:prstDash val="solid"/>
          </a:ln>
        </p:spPr>
      </p:sp>
      <p:sp>
        <p:nvSpPr>
          <p:cNvPr id="13" name="Text 10">
            <a:hlinkClick r:id="rId4" tooltip=""/>
          </p:cNvPr>
          <p:cNvSpPr/>
          <p:nvPr/>
        </p:nvSpPr>
        <p:spPr>
          <a:xfrm>
            <a:off x="2999232" y="3401568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2BAE8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Blockchain Consulting →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11480" y="3977640"/>
            <a:ext cx="8503920" cy="685800"/>
          </a:xfrm>
          <a:prstGeom prst="rect">
            <a:avLst/>
          </a:prstGeom>
          <a:solidFill>
            <a:srgbClr val="1A3050"/>
          </a:solidFill>
          <a:ln w="6350">
            <a:solidFill>
              <a:srgbClr val="2BAE8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02920" y="4005072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DD4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📞  US: +1 (650) 731-5237   |   UK: +44 20 3198 4444   |   IN: +91-8810440923   |   AR: +54 911 34533373</a:t>
            </a:r>
            <a:endParaRPr lang="en-US" sz="950" dirty="0"/>
          </a:p>
        </p:txBody>
      </p:sp>
      <p:sp>
        <p:nvSpPr>
          <p:cNvPr id="16" name="Text 13">
            <a:hlinkClick r:id="rId5" tooltip=""/>
          </p:cNvPr>
          <p:cNvSpPr/>
          <p:nvPr/>
        </p:nvSpPr>
        <p:spPr>
          <a:xfrm>
            <a:off x="502920" y="4261104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u="sng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✉  hello@primafelicitas.com   |   🌐  primafelicitas.com   |   Offices: San Francisco · London · Noida · Buenos Aires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0" y="4873752"/>
            <a:ext cx="9144000" cy="269748"/>
          </a:xfrm>
          <a:prstGeom prst="rect">
            <a:avLst/>
          </a:prstGeom>
          <a:solidFill>
            <a:srgbClr val="0D1F35"/>
          </a:solidFill>
          <a:ln w="12700">
            <a:solidFill>
              <a:srgbClr val="0D1F35"/>
            </a:solidFill>
            <a:prstDash val="solid"/>
          </a:ln>
        </p:spPr>
      </p:sp>
      <p:sp>
        <p:nvSpPr>
          <p:cNvPr id="18" name="Text 15">
            <a:hlinkClick r:id="rId6" tooltip=""/>
          </p:cNvPr>
          <p:cNvSpPr/>
          <p:nvPr/>
        </p:nvSpPr>
        <p:spPr>
          <a:xfrm>
            <a:off x="228600" y="4878324"/>
            <a:ext cx="2560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u="sng" dirty="0">
                <a:solidFill>
                  <a:srgbClr val="6DD4A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6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primafelicitas.com</a:t>
            </a:r>
            <a:endParaRPr lang="en-US" sz="900" dirty="0"/>
          </a:p>
        </p:txBody>
      </p:sp>
      <p:sp>
        <p:nvSpPr>
          <p:cNvPr id="19" name="Text 16">
            <a:hlinkClick r:id="rId7" tooltip=""/>
          </p:cNvPr>
          <p:cNvSpPr/>
          <p:nvPr/>
        </p:nvSpPr>
        <p:spPr>
          <a:xfrm>
            <a:off x="2926080" y="4878324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u="sng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7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Blockchain Consulting Services →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6217920" y="4878324"/>
            <a:ext cx="2834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D8E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 (650) 731-5237  |  hello@primafelicitas.com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Blockchain Consulting Company - PrimaFelicitas</dc:title>
  <dc:subject>PptxGenJS Presentation</dc:subject>
  <dc:creator>PptxGenJS</dc:creator>
  <cp:lastModifiedBy>PptxGenJS</cp:lastModifiedBy>
  <cp:revision>1</cp:revision>
  <dcterms:created xsi:type="dcterms:W3CDTF">2026-03-19T08:54:42Z</dcterms:created>
  <dcterms:modified xsi:type="dcterms:W3CDTF">2026-03-19T08:54:42Z</dcterms:modified>
</cp:coreProperties>
</file>